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2" r:id="rId6"/>
    <p:sldId id="264" r:id="rId7"/>
    <p:sldId id="263" r:id="rId8"/>
    <p:sldId id="265" r:id="rId9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cky McLean" initials="be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9DAB3-50EF-41D0-B79E-07230F0A569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CE77D-B55E-49AD-B788-07AC7F2CB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69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2BAB23E4-0374-45FB-9ED1-8C206DD28F3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EA2D8485-04B4-4CF6-A257-20C1B8142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32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D8485-04B4-4CF6-A257-20C1B8142E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78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5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8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8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3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6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90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4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5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FD152-DBB5-4125-8C2F-2830F8E0970E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02068-2476-4676-9AFE-A760A523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6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200" dirty="0" smtClean="0">
                <a:solidFill>
                  <a:srgbClr val="0070C0"/>
                </a:solidFill>
              </a:rPr>
              <a:t>Running Start in </a:t>
            </a:r>
            <a:br>
              <a:rPr lang="en-US" sz="4200" dirty="0" smtClean="0">
                <a:solidFill>
                  <a:srgbClr val="0070C0"/>
                </a:solidFill>
              </a:rPr>
            </a:br>
            <a:r>
              <a:rPr lang="en-US" sz="4200" dirty="0" smtClean="0">
                <a:solidFill>
                  <a:srgbClr val="0070C0"/>
                </a:solidFill>
              </a:rPr>
              <a:t>the High School Setting</a:t>
            </a:r>
            <a:br>
              <a:rPr lang="en-US" sz="4200" dirty="0" smtClean="0">
                <a:solidFill>
                  <a:srgbClr val="0070C0"/>
                </a:solidFill>
              </a:rPr>
            </a:br>
            <a:r>
              <a:rPr lang="en-US" sz="2800" dirty="0" smtClean="0"/>
              <a:t>Spring 2014 Running Start Coordinator’s Meeting</a:t>
            </a:r>
            <a:br>
              <a:rPr lang="en-US" sz="2800" dirty="0" smtClean="0"/>
            </a:br>
            <a:r>
              <a:rPr lang="en-US" sz="2800" dirty="0" smtClean="0"/>
              <a:t>April 18, 2014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4724400"/>
            <a:ext cx="8610600" cy="1371600"/>
          </a:xfrm>
        </p:spPr>
        <p:txBody>
          <a:bodyPr numCol="3">
            <a:normAutofit fontScale="92500" lnSpcReduction="10000"/>
          </a:bodyPr>
          <a:lstStyle/>
          <a:p>
            <a:r>
              <a:rPr lang="en-US" sz="1600" b="1" u="sng" dirty="0" smtClean="0">
                <a:solidFill>
                  <a:schemeClr val="tx1"/>
                </a:solidFill>
              </a:rPr>
              <a:t>Becky McLean</a:t>
            </a:r>
            <a:endParaRPr lang="en-US" sz="1600" b="1" u="sng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Supervisor, Enrollment Reporting and Categorical Funding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725-6306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becky.mclean@k12.wa.us</a:t>
            </a:r>
          </a:p>
          <a:p>
            <a:pPr>
              <a:spcBef>
                <a:spcPts val="0"/>
              </a:spcBef>
            </a:pPr>
            <a:endParaRPr lang="en-US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b="1" u="sng" dirty="0" smtClean="0">
                <a:solidFill>
                  <a:schemeClr val="tx1"/>
                </a:solidFill>
              </a:rPr>
              <a:t>T.J. Kelly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Director of School Apportionment and Financial Services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725-6301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Thomas.Kelly@k12.wa.us</a:t>
            </a:r>
          </a:p>
          <a:p>
            <a:pPr>
              <a:spcBef>
                <a:spcPts val="0"/>
              </a:spcBef>
            </a:pPr>
            <a:endParaRPr lang="en-US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b="1" u="sng" dirty="0" smtClean="0">
                <a:solidFill>
                  <a:schemeClr val="tx1"/>
                </a:solidFill>
              </a:rPr>
              <a:t>Mike Hubert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Director of Guidance and Counseling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(360) 725-0415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mike.hubert@k12.wa.us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8" descr="letterhe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6200"/>
            <a:ext cx="68484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0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Overview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OSPI concerns are:</a:t>
            </a:r>
          </a:p>
          <a:p>
            <a:r>
              <a:rPr lang="en-US" dirty="0" smtClean="0"/>
              <a:t>Running Start (RS) </a:t>
            </a:r>
            <a:r>
              <a:rPr lang="en-US" dirty="0"/>
              <a:t>in high school setting is reported accurately </a:t>
            </a:r>
            <a:r>
              <a:rPr lang="en-US" dirty="0" smtClean="0"/>
              <a:t>based on enrolled credits over length of time.</a:t>
            </a:r>
            <a:endParaRPr lang="en-US" dirty="0"/>
          </a:p>
          <a:p>
            <a:r>
              <a:rPr lang="en-US" dirty="0" smtClean="0"/>
              <a:t>A student’s combined 1.20 FTE and 1.20 AAFTE are not exceeded.</a:t>
            </a:r>
          </a:p>
        </p:txBody>
      </p:sp>
    </p:spTree>
    <p:extLst>
      <p:ext uri="{BB962C8B-B14F-4D97-AF65-F5344CB8AC3E}">
        <p14:creationId xmlns:p14="http://schemas.microsoft.com/office/powerpoint/2010/main" val="69404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Changes to Enrollment Reporting for 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RS in High School Setting Class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FTE calculation is based on enrolled credits over length of time.</a:t>
            </a:r>
          </a:p>
          <a:p>
            <a:r>
              <a:rPr lang="en-US" sz="2800" dirty="0" smtClean="0"/>
              <a:t>September is a count day for RS in high school setting classes.</a:t>
            </a:r>
          </a:p>
          <a:p>
            <a:r>
              <a:rPr lang="en-US" sz="2800" dirty="0"/>
              <a:t>Formula is:</a:t>
            </a:r>
          </a:p>
          <a:p>
            <a:pPr marL="457200" lvl="1" indent="0">
              <a:buNone/>
            </a:pPr>
            <a:r>
              <a:rPr lang="en-US" sz="2500" dirty="0"/>
              <a:t>([enrolled class credits]÷ </a:t>
            </a:r>
            <a:r>
              <a:rPr lang="en-US" sz="2500" dirty="0" smtClean="0"/>
              <a:t>15) </a:t>
            </a:r>
            <a:r>
              <a:rPr lang="en-US" sz="2500" dirty="0"/>
              <a:t>x (</a:t>
            </a:r>
            <a:r>
              <a:rPr lang="en-US" sz="2500" dirty="0" smtClean="0"/>
              <a:t>3 </a:t>
            </a:r>
            <a:r>
              <a:rPr lang="en-US" sz="2500" dirty="0"/>
              <a:t>÷ [class’s # of months</a:t>
            </a:r>
            <a:r>
              <a:rPr lang="en-US" sz="2500" dirty="0" smtClean="0"/>
              <a:t>]).</a:t>
            </a:r>
          </a:p>
          <a:p>
            <a:pPr marL="457200" lvl="1" indent="0">
              <a:lnSpc>
                <a:spcPct val="30000"/>
              </a:lnSpc>
              <a:spcBef>
                <a:spcPts val="0"/>
              </a:spcBef>
              <a:buNone/>
            </a:pPr>
            <a:endParaRPr lang="en-US" sz="2500" dirty="0"/>
          </a:p>
          <a:p>
            <a:pPr marL="0" indent="0">
              <a:buNone/>
              <a:tabLst>
                <a:tab pos="630238" algn="l"/>
                <a:tab pos="4171950" algn="l"/>
              </a:tabLst>
            </a:pPr>
            <a:r>
              <a:rPr lang="en-US" sz="2800" dirty="0" smtClean="0"/>
              <a:t>	</a:t>
            </a:r>
            <a:r>
              <a:rPr lang="en-US" sz="2500" dirty="0" smtClean="0"/>
              <a:t>15 credits equals 1.0 FTE</a:t>
            </a:r>
            <a:r>
              <a:rPr lang="en-US" sz="2800" dirty="0" smtClean="0"/>
              <a:t>	</a:t>
            </a:r>
            <a:r>
              <a:rPr lang="en-US" sz="2400" dirty="0" smtClean="0"/>
              <a:t>Converts 3 month college quarter 		class over actual length of class.</a:t>
            </a:r>
            <a:endParaRPr lang="en-US" sz="2800" dirty="0" smtClean="0"/>
          </a:p>
          <a:p>
            <a:r>
              <a:rPr lang="en-US" sz="2800" dirty="0" smtClean="0"/>
              <a:t>For example, </a:t>
            </a:r>
          </a:p>
          <a:p>
            <a:pPr lvl="1"/>
            <a:r>
              <a:rPr lang="en-US" sz="2500" dirty="0" smtClean="0"/>
              <a:t>a 5 credit class offered over a high school semester would be (5÷15)x(3÷</a:t>
            </a:r>
            <a:r>
              <a:rPr lang="en-US" sz="2500" dirty="0" smtClean="0">
                <a:solidFill>
                  <a:srgbClr val="C00000"/>
                </a:solidFill>
              </a:rPr>
              <a:t>5</a:t>
            </a:r>
            <a:r>
              <a:rPr lang="en-US" sz="2500" dirty="0" smtClean="0"/>
              <a:t>) = 0.20 FTE.</a:t>
            </a:r>
          </a:p>
          <a:p>
            <a:pPr lvl="1"/>
            <a:r>
              <a:rPr lang="en-US" sz="2500" dirty="0" smtClean="0"/>
              <a:t>A 5 credit class offered over a school year would be (5÷15)x(3÷</a:t>
            </a:r>
            <a:r>
              <a:rPr lang="en-US" sz="2500" dirty="0" smtClean="0">
                <a:solidFill>
                  <a:srgbClr val="C00000"/>
                </a:solidFill>
              </a:rPr>
              <a:t>10</a:t>
            </a:r>
            <a:r>
              <a:rPr lang="en-US" sz="2500" dirty="0" smtClean="0"/>
              <a:t>) = 0.10 FTE.</a:t>
            </a:r>
            <a:endParaRPr lang="en-US" sz="2500" dirty="0"/>
          </a:p>
          <a:p>
            <a:pPr marL="457200" lvl="1" indent="-457200">
              <a:buNone/>
            </a:pPr>
            <a:endParaRPr lang="en-US" sz="2200" dirty="0" smtClean="0">
              <a:solidFill>
                <a:srgbClr val="C00000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rot="16200000">
            <a:off x="2514184" y="2208690"/>
            <a:ext cx="153231" cy="33528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Left Brace 9"/>
          <p:cNvSpPr/>
          <p:nvPr/>
        </p:nvSpPr>
        <p:spPr>
          <a:xfrm rot="16200000">
            <a:off x="6056375" y="2324098"/>
            <a:ext cx="155452" cy="3124199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11468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Examples of A Student’s Combined High School and RS in High Setting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700" u="sng" dirty="0" smtClean="0">
                <a:solidFill>
                  <a:srgbClr val="C00000"/>
                </a:solidFill>
              </a:rPr>
              <a:t>EXAMPLE #1:</a:t>
            </a:r>
          </a:p>
          <a:p>
            <a:pPr>
              <a:spcBef>
                <a:spcPts val="0"/>
              </a:spcBef>
            </a:pPr>
            <a:r>
              <a:rPr lang="en-US" sz="2700" dirty="0" smtClean="0"/>
              <a:t>6 period HS schedule where each class is 57 minutes including allowable passing time.</a:t>
            </a:r>
          </a:p>
          <a:p>
            <a:pPr>
              <a:spcBef>
                <a:spcPts val="0"/>
              </a:spcBef>
            </a:pPr>
            <a:r>
              <a:rPr lang="en-US" sz="2700" dirty="0" smtClean="0"/>
              <a:t>5 credit RS in high school setting offered over a HS semester.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52800"/>
            <a:ext cx="89154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126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>
                <a:solidFill>
                  <a:srgbClr val="0070C0"/>
                </a:solidFill>
              </a:rPr>
              <a:t>Examples of A Student’s Combined High School and RS in High Setting </a:t>
            </a:r>
            <a:r>
              <a:rPr lang="en-US" sz="3400" i="1" dirty="0" smtClean="0">
                <a:solidFill>
                  <a:srgbClr val="0070C0"/>
                </a:solidFill>
              </a:rPr>
              <a:t> - </a:t>
            </a:r>
            <a:r>
              <a:rPr lang="en-US" sz="2700" i="1" dirty="0" smtClean="0">
                <a:solidFill>
                  <a:srgbClr val="0070C0"/>
                </a:solidFill>
              </a:rPr>
              <a:t>continues</a:t>
            </a:r>
            <a:r>
              <a:rPr lang="en-US" sz="3400" i="1" dirty="0" smtClean="0">
                <a:solidFill>
                  <a:srgbClr val="0070C0"/>
                </a:solidFill>
              </a:rPr>
              <a:t/>
            </a:r>
            <a:br>
              <a:rPr lang="en-US" sz="3400" i="1" dirty="0" smtClean="0">
                <a:solidFill>
                  <a:srgbClr val="0070C0"/>
                </a:solidFill>
              </a:rPr>
            </a:b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700" u="sng" dirty="0">
                <a:solidFill>
                  <a:srgbClr val="C00000"/>
                </a:solidFill>
              </a:rPr>
              <a:t>EXAMPLE </a:t>
            </a:r>
            <a:r>
              <a:rPr lang="en-US" sz="2700" u="sng" dirty="0" smtClean="0">
                <a:solidFill>
                  <a:srgbClr val="C00000"/>
                </a:solidFill>
              </a:rPr>
              <a:t>#2:</a:t>
            </a:r>
            <a:endParaRPr lang="en-US" sz="2700" u="sng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700" dirty="0" smtClean="0"/>
              <a:t>5 </a:t>
            </a:r>
            <a:r>
              <a:rPr lang="en-US" sz="2700" dirty="0"/>
              <a:t>period HS schedule where each class is </a:t>
            </a:r>
            <a:r>
              <a:rPr lang="en-US" sz="2700" dirty="0" smtClean="0"/>
              <a:t>72 </a:t>
            </a:r>
            <a:r>
              <a:rPr lang="en-US" sz="2700" dirty="0"/>
              <a:t>minutes including allowable passing time.</a:t>
            </a:r>
          </a:p>
          <a:p>
            <a:pPr>
              <a:spcBef>
                <a:spcPts val="0"/>
              </a:spcBef>
            </a:pPr>
            <a:r>
              <a:rPr lang="en-US" sz="2700" dirty="0"/>
              <a:t>5 credit RS in </a:t>
            </a:r>
            <a:r>
              <a:rPr lang="en-US" sz="2700" dirty="0" smtClean="0"/>
              <a:t>high school setting offered </a:t>
            </a:r>
            <a:r>
              <a:rPr lang="en-US" sz="2700" dirty="0"/>
              <a:t>over a </a:t>
            </a:r>
            <a:r>
              <a:rPr lang="en-US" sz="2700" dirty="0" smtClean="0"/>
              <a:t>school year.</a:t>
            </a:r>
          </a:p>
          <a:p>
            <a:pPr marL="0" indent="0">
              <a:spcBef>
                <a:spcPts val="0"/>
              </a:spcBef>
              <a:buNone/>
            </a:pPr>
            <a:endParaRPr lang="en-US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8839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400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Changes to RSEVF and SQEAF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RSEVF will be re-worked:</a:t>
            </a:r>
          </a:p>
          <a:p>
            <a:pPr lvl="1"/>
            <a:r>
              <a:rPr lang="en-US" dirty="0" smtClean="0"/>
              <a:t>To accommodate the new RS in high school setting FTE formula.</a:t>
            </a:r>
          </a:p>
          <a:p>
            <a:pPr lvl="1"/>
            <a:r>
              <a:rPr lang="en-US" dirty="0" smtClean="0"/>
              <a:t>To outline student’s enrollment in multiple colleges. </a:t>
            </a:r>
          </a:p>
          <a:p>
            <a:pPr marL="346075" lvl="1" indent="-346075">
              <a:buFont typeface="Arial" panose="020B0604020202020204" pitchFamily="34" charset="0"/>
              <a:buChar char="•"/>
              <a:tabLst>
                <a:tab pos="346075" algn="l"/>
              </a:tabLst>
            </a:pPr>
            <a:r>
              <a:rPr lang="en-US" sz="3200" dirty="0" smtClean="0"/>
              <a:t>SQEAF may require re-working.</a:t>
            </a:r>
          </a:p>
        </p:txBody>
      </p:sp>
    </p:spTree>
    <p:extLst>
      <p:ext uri="{BB962C8B-B14F-4D97-AF65-F5344CB8AC3E}">
        <p14:creationId xmlns:p14="http://schemas.microsoft.com/office/powerpoint/2010/main" val="279534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Changes to P223RS and P223 Reporting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RS in high school setting enrollment will be reported separately.</a:t>
            </a:r>
          </a:p>
          <a:p>
            <a:pPr lvl="1"/>
            <a:r>
              <a:rPr lang="en-US" dirty="0" smtClean="0"/>
              <a:t>P223RS will be revised to accommodate two types of RS enrollment.</a:t>
            </a:r>
          </a:p>
          <a:p>
            <a:pPr lvl="1"/>
            <a:r>
              <a:rPr lang="en-US" dirty="0" smtClean="0"/>
              <a:t>P223 screen will have additional fields.</a:t>
            </a:r>
          </a:p>
          <a:p>
            <a:pPr lvl="1"/>
            <a:r>
              <a:rPr lang="en-US" dirty="0" smtClean="0"/>
              <a:t>September P223 will be open for RS in high school setting enrollment.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54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Watch for Upcoming Guidance and Changes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RSEVF will be revised and projected to be available mid-May.</a:t>
            </a:r>
          </a:p>
          <a:p>
            <a:r>
              <a:rPr lang="en-US" dirty="0" smtClean="0"/>
              <a:t>Reissuance of Memorandum #044-11 (Clarification of RS Programs in the High School) in the form of a bulletin.  </a:t>
            </a:r>
          </a:p>
          <a:p>
            <a:r>
              <a:rPr lang="en-US" dirty="0" smtClean="0"/>
              <a:t>Update of bulletin regarding 1.20 RS FTE Limitation.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28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355</Words>
  <Application>Microsoft Office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Running Start in  the High School Setting Spring 2014 Running Start Coordinator’s Meeting April 18, 2014</vt:lpstr>
      <vt:lpstr>Overview </vt:lpstr>
      <vt:lpstr>Changes to Enrollment Reporting for  RS in High School Setting Class</vt:lpstr>
      <vt:lpstr>Examples of A Student’s Combined High School and RS in High Setting </vt:lpstr>
      <vt:lpstr>Examples of A Student’s Combined High School and RS in High Setting  - continues </vt:lpstr>
      <vt:lpstr>Changes to RSEVF and SQEAF</vt:lpstr>
      <vt:lpstr>Changes to P223RS and P223 Reporting</vt:lpstr>
      <vt:lpstr>Watch for Upcoming Guidance and Changes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Becky McLean</dc:creator>
  <cp:lastModifiedBy>Noreen Light</cp:lastModifiedBy>
  <cp:revision>17</cp:revision>
  <cp:lastPrinted>2014-04-18T16:07:59Z</cp:lastPrinted>
  <dcterms:created xsi:type="dcterms:W3CDTF">2014-04-11T19:51:45Z</dcterms:created>
  <dcterms:modified xsi:type="dcterms:W3CDTF">2014-04-22T16:23:47Z</dcterms:modified>
</cp:coreProperties>
</file>